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47" r:id="rId2"/>
    <p:sldId id="446" r:id="rId3"/>
    <p:sldId id="375" r:id="rId4"/>
    <p:sldId id="272" r:id="rId5"/>
    <p:sldId id="398" r:id="rId6"/>
    <p:sldId id="282" r:id="rId7"/>
    <p:sldId id="292" r:id="rId8"/>
    <p:sldId id="285" r:id="rId9"/>
    <p:sldId id="399" r:id="rId10"/>
    <p:sldId id="447" r:id="rId11"/>
    <p:sldId id="441" r:id="rId12"/>
    <p:sldId id="381" r:id="rId13"/>
    <p:sldId id="439" r:id="rId14"/>
    <p:sldId id="440" r:id="rId15"/>
    <p:sldId id="442" r:id="rId16"/>
    <p:sldId id="443" r:id="rId17"/>
    <p:sldId id="444" r:id="rId18"/>
    <p:sldId id="365" r:id="rId19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ЈКП Водовод Лесковац" initials="N" lastIdx="1" clrIdx="0">
    <p:extLst>
      <p:ext uri="{19B8F6BF-5375-455C-9EA6-DF929625EA0E}">
        <p15:presenceInfo xmlns:p15="http://schemas.microsoft.com/office/powerpoint/2012/main" userId="ЈКП Водовод Лесковац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CBAB7-245B-4958-AA50-7EB5B9BB5D9F}" type="datetimeFigureOut">
              <a:rPr lang="sr-Latn-RS" smtClean="0"/>
              <a:t>27.5.2026.</a:t>
            </a:fld>
            <a:endParaRPr lang="sr-Lat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A728F2-E706-45D6-AD20-958F05E9B9A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245878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8BB2-1ED6-407B-A7B3-5929C4D01313}" type="datetimeFigureOut">
              <a:rPr lang="en-US"/>
              <a:pPr>
                <a:defRPr/>
              </a:pPr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0D949-4DAA-48C4-9472-C0E26EE895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35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8108D-683E-48C6-869E-F1468B5235A0}" type="datetimeFigureOut">
              <a:rPr lang="en-US"/>
              <a:pPr>
                <a:defRPr/>
              </a:pPr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C757E-FF81-4627-A28A-361DD919D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58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B33BB-F8C8-4BE8-9B61-0FB883BBDEF7}" type="datetimeFigureOut">
              <a:rPr lang="en-US"/>
              <a:pPr>
                <a:defRPr/>
              </a:pPr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16C2A-EBF7-4CD2-94B4-74672E381B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79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6D018-29CF-4BE9-A321-E14676CB6BD6}" type="datetimeFigureOut">
              <a:rPr lang="en-US"/>
              <a:pPr>
                <a:defRPr/>
              </a:pPr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79077-44A9-4097-813B-924C6E266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609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F1B16-7448-44D8-B929-5D9FC4BA125F}" type="datetimeFigureOut">
              <a:rPr lang="en-US"/>
              <a:pPr>
                <a:defRPr/>
              </a:pPr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DDA18-78AB-4C81-8770-2DFA7E21CC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711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ACEA0-7B03-498F-8E94-6D4C2CD02C97}" type="datetimeFigureOut">
              <a:rPr lang="en-US"/>
              <a:pPr>
                <a:defRPr/>
              </a:pPr>
              <a:t>5/27/2026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33F2D-E463-4E92-964E-1338BF3D1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31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41D96-240E-42B4-A0AF-BEEEF1A983CB}" type="datetimeFigureOut">
              <a:rPr lang="en-US"/>
              <a:pPr>
                <a:defRPr/>
              </a:pPr>
              <a:t>5/27/2026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C1E24-6950-48E6-BBBA-B9B103AD86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31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ABEA8-084D-4476-A157-5B41955AE266}" type="datetimeFigureOut">
              <a:rPr lang="en-US"/>
              <a:pPr>
                <a:defRPr/>
              </a:pPr>
              <a:t>5/27/2026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1D20C-1FB6-48D5-A6B1-08588CE010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87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B8D51-90AC-45CE-B5FE-9082ED777695}" type="datetimeFigureOut">
              <a:rPr lang="en-US"/>
              <a:pPr>
                <a:defRPr/>
              </a:pPr>
              <a:t>5/27/2026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7BCC2-8495-4A31-9575-DB6ABD305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25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F7C83-3B07-4A61-A638-60B1BCD50878}" type="datetimeFigureOut">
              <a:rPr lang="en-US"/>
              <a:pPr>
                <a:defRPr/>
              </a:pPr>
              <a:t>5/27/2026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D9782-752E-4D99-8523-406D32A0C4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47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6B205-9B74-44FB-B790-6A7F9ED4DF2E}" type="datetimeFigureOut">
              <a:rPr lang="en-US"/>
              <a:pPr>
                <a:defRPr/>
              </a:pPr>
              <a:t>5/27/2026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FF25A-7B75-4576-9CB5-3BFB323E9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BE7A07A-88B7-4FED-AF5E-C25E1B735E38}" type="datetimeFigureOut">
              <a:rPr lang="en-US"/>
              <a:pPr>
                <a:defRPr/>
              </a:pPr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6D81432-11F1-411E-A2F2-9FD26D05B5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76FD0815-A2F5-FBE0-045A-D525A92953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9426" y="333375"/>
            <a:ext cx="10637837" cy="1111112"/>
          </a:xfrm>
        </p:spPr>
        <p:txBody>
          <a:bodyPr/>
          <a:lstStyle/>
          <a:p>
            <a:pPr algn="ctr"/>
            <a:r>
              <a:rPr lang="sr-Cyrl-RS" altLang="sr-Latn-R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</a:t>
            </a:r>
            <a:r>
              <a:rPr lang="sr-Cyrl-RS" altLang="sr-Latn-RS" sz="8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ГРАД ЛЕСКОВАЦ</a:t>
            </a:r>
            <a:endParaRPr lang="sr-Latn-RS" altLang="sr-Latn-RS" sz="8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39" name="Text Placeholder 2">
            <a:extLst>
              <a:ext uri="{FF2B5EF4-FFF2-40B4-BE49-F238E27FC236}">
                <a16:creationId xmlns:a16="http://schemas.microsoft.com/office/drawing/2014/main" id="{704A47EA-F365-91E3-7182-5D66D6DE61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017" y="914401"/>
            <a:ext cx="11239847" cy="3927882"/>
          </a:xfrm>
        </p:spPr>
        <p:txBody>
          <a:bodyPr/>
          <a:lstStyle/>
          <a:p>
            <a:endParaRPr lang="sr-Cyrl-RS" altLang="en-US" sz="3600" b="1" dirty="0">
              <a:solidFill>
                <a:srgbClr val="00577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r-Cyrl-RS" altLang="en-US" sz="3600" b="1" dirty="0">
              <a:solidFill>
                <a:srgbClr val="00577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r-Cyrl-RS" altLang="en-US" sz="3600" b="1" dirty="0">
              <a:solidFill>
                <a:srgbClr val="00577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altLang="en-US" sz="3600" b="1" dirty="0">
              <a:solidFill>
                <a:srgbClr val="00577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r-Latn-R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Имплементација локалних регулаторних механизама у циљу заштите биолошког процеса пречишћавања отпадних вода: </a:t>
            </a:r>
            <a:r>
              <a:rPr lang="sr-Cyrl-R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r-Latn-R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скуства ЈКП Водовод Лесковац</a:t>
            </a:r>
            <a:endParaRPr lang="sr-Latn-RS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altLang="en-US" sz="3600" b="1" dirty="0">
              <a:solidFill>
                <a:srgbClr val="00577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r-Latn-RS" altLang="sr-Latn-RS" dirty="0"/>
          </a:p>
        </p:txBody>
      </p:sp>
      <p:sp>
        <p:nvSpPr>
          <p:cNvPr id="14340" name="Footer Placeholder 3">
            <a:extLst>
              <a:ext uri="{FF2B5EF4-FFF2-40B4-BE49-F238E27FC236}">
                <a16:creationId xmlns:a16="http://schemas.microsoft.com/office/drawing/2014/main" id="{FDBEC7F1-8C08-6950-1640-C039F741BD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Franklin Gothic Medium" panose="020B06030201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Franklin Gothic Medium" panose="020B06030201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Franklin Gothic Medium" panose="020B06030201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Franklin Gothic Medium" panose="020B06030201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Franklin Gothic Medium" panose="020B06030201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Franklin Gothic Medium" panose="020B06030201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Franklin Gothic Medium" panose="020B06030201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Franklin Gothic Medium" panose="020B06030201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Franklin Gothic Medium" panose="020B06030201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altLang="en-US">
                <a:solidFill>
                  <a:srgbClr val="595959"/>
                </a:solidFill>
                <a:latin typeface="Times New Roman" panose="02020603050405020304" pitchFamily="18" charset="0"/>
                <a:cs typeface="Arial Unicode MS" charset="0"/>
              </a:rPr>
              <a:t>Add a footer</a:t>
            </a:r>
          </a:p>
        </p:txBody>
      </p:sp>
      <p:pic>
        <p:nvPicPr>
          <p:cNvPr id="14341" name="Picture 2" descr="D:\PREZENTACIJA - NALAS\Veliki_grb_Leskovca.png">
            <a:extLst>
              <a:ext uri="{FF2B5EF4-FFF2-40B4-BE49-F238E27FC236}">
                <a16:creationId xmlns:a16="http://schemas.microsoft.com/office/drawing/2014/main" id="{22754F26-F1D3-3419-0790-9393714A5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7" y="333375"/>
            <a:ext cx="1515577" cy="14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">
            <a:extLst>
              <a:ext uri="{FF2B5EF4-FFF2-40B4-BE49-F238E27FC236}">
                <a16:creationId xmlns:a16="http://schemas.microsoft.com/office/drawing/2014/main" id="{EE33B416-B3DB-1EF2-B002-3CA65B0E5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1711186"/>
            <a:ext cx="9379425" cy="20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1C297B-BE18-BBC4-B259-C9A1F9778C4F}"/>
              </a:ext>
            </a:extLst>
          </p:cNvPr>
          <p:cNvSpPr txBox="1"/>
          <p:nvPr/>
        </p:nvSpPr>
        <p:spPr>
          <a:xfrm>
            <a:off x="4545496" y="4731026"/>
            <a:ext cx="7142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Маја Милошевић Милојић, дипл.инж.арх</a:t>
            </a:r>
            <a:endParaRPr lang="sr-Latn-R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B1DC9-2669-234B-A6AD-931857099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C6BB6-2825-5B13-F75B-7C58F3377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174" y="457890"/>
            <a:ext cx="10515600" cy="973345"/>
          </a:xfrm>
        </p:spPr>
        <p:txBody>
          <a:bodyPr/>
          <a:lstStyle/>
          <a:p>
            <a:pPr marL="0" indent="0">
              <a:buNone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⚖️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Локални регулаторни оквир — Лесковац (2017–2025)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BD013-566F-A2A3-BC52-211478EF7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060174"/>
            <a:ext cx="5451614" cy="5115339"/>
          </a:xfrm>
        </p:spPr>
        <p:txBody>
          <a:bodyPr/>
          <a:lstStyle/>
          <a:p>
            <a:pPr marL="0" indent="0" algn="just">
              <a:buNone/>
            </a:pPr>
            <a:endParaRPr lang="sr-Latn-RS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📘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Правилник о санитарно-техничким условима за испуштање отпадних вода у јавну канализацију(„Службени гласник града Лесковца“ 29/2017)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Први локални механизам за: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контролу индустријских испуста,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право на ненајављени надзор индустријских субјеката,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приступ мерним местима 24/7,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увођење принципа „загађивач плаћа“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7ABFD7-8700-9345-D22F-1798E8169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123134"/>
            <a:ext cx="152400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14B3D4-0B45-26EA-AB25-BABDF5D2A6F5}"/>
              </a:ext>
            </a:extLst>
          </p:cNvPr>
          <p:cNvSpPr txBox="1"/>
          <p:nvPr/>
        </p:nvSpPr>
        <p:spPr>
          <a:xfrm>
            <a:off x="6321287" y="1765991"/>
            <a:ext cx="5451613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dirty="0"/>
          </a:p>
          <a:p>
            <a:pPr algn="just"/>
            <a:r>
              <a:rPr lang="ru-RU" dirty="0"/>
              <a:t>📗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Одлука о сакупљању, одвођењу и пречишћавању атмосферских и отпадних вода на територији града Лесковца(„Службени гласник града Лесковца“ 41/2025)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Најважније новине: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могућност искључења са канализационе мреже,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јачање казнене политике,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сарадња са инспекцијом и Комуналном милицијом</a:t>
            </a:r>
          </a:p>
        </p:txBody>
      </p:sp>
    </p:spTree>
    <p:extLst>
      <p:ext uri="{BB962C8B-B14F-4D97-AF65-F5344CB8AC3E}">
        <p14:creationId xmlns:p14="http://schemas.microsoft.com/office/powerpoint/2010/main" val="2317365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162D1-4917-4BDA-10D2-C9196FA09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DD0F-7399-81CA-E0FB-2628E606F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r-Cyrl-RS" sz="4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Постројење за пречишћавање отпадних вода</a:t>
            </a:r>
            <a:br>
              <a:rPr lang="sr-Latn-RS" sz="3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endParaRPr lang="en-US" sz="32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ECBAC-C9A5-3EF4-9EB7-B6DB3E99D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774" y="1206500"/>
            <a:ext cx="10287512" cy="5060615"/>
          </a:xfrm>
        </p:spPr>
        <p:txBody>
          <a:bodyPr rtlCol="0">
            <a:normAutofit/>
          </a:bodyPr>
          <a:lstStyle/>
          <a:p>
            <a:pPr marL="0" indent="0" algn="just" fontAlgn="auto">
              <a:spcAft>
                <a:spcPts val="0"/>
              </a:spcAft>
              <a:buNone/>
              <a:defRPr/>
            </a:pPr>
            <a:r>
              <a:rPr lang="ru-RU" b="1" dirty="0">
                <a:solidFill>
                  <a:srgbClr val="FF0000"/>
                </a:solidFill>
              </a:rPr>
              <a:t>ИНДУСТРИЈСКЕ ОТПАДНЕ ВОДЕ</a:t>
            </a:r>
          </a:p>
          <a:p>
            <a:pPr algn="just">
              <a:buNone/>
            </a:pPr>
            <a:r>
              <a:rPr lang="ru-RU" dirty="0"/>
              <a:t>⚖️ 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Законска обавеза:</a:t>
            </a:r>
            <a:endParaRPr lang="ru-RU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Сваки загађивач је дужан да пре испуштања у јавну канализацију 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претходно пречисти своје технолошке отпадне воде</a:t>
            </a:r>
            <a:endParaRPr lang="ru-RU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💧 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Ниво пречишћавања:</a:t>
            </a:r>
            <a:endParaRPr lang="ru-RU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Воде морају бити пречишћене до нивоа 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комуналне отпадне воде</a:t>
            </a:r>
            <a:endParaRPr lang="ru-RU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📜 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Усклађеност са прописима:</a:t>
            </a:r>
            <a:endParaRPr lang="ru-RU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складу са 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законском регулативом Републике Србије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која уређује ову област</a:t>
            </a:r>
          </a:p>
          <a:p>
            <a:pPr marL="0" indent="0" algn="just" fontAlgn="auto">
              <a:spcAft>
                <a:spcPts val="0"/>
              </a:spcAft>
              <a:buNone/>
              <a:defRPr/>
            </a:pP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D9F0D-220E-BDCA-D281-510EF5F98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2769" y="156048"/>
            <a:ext cx="152413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93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95DBF-BC51-A9D3-DFC2-E3A63D5D1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0C2A5-77B9-FB4E-00A0-084E73FD4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" y="187326"/>
            <a:ext cx="10515600" cy="625474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r-Cyrl-RS" sz="3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Постројење за пречишћавање отпадних вода</a:t>
            </a:r>
            <a:br>
              <a:rPr lang="sr-Latn-RS" sz="3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sr-Cyrl-RS" sz="3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линија воде</a:t>
            </a:r>
            <a:endParaRPr lang="en-US" sz="3200" b="1" dirty="0">
              <a:latin typeface="+mn-lt"/>
            </a:endParaRP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5D4F5701-A58A-44F2-1196-1DDE26A64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300" y="868018"/>
            <a:ext cx="10502900" cy="4591880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sz="2800" b="1" dirty="0">
                <a:solidFill>
                  <a:srgbClr val="FF0000"/>
                </a:solidFill>
              </a:rPr>
              <a:t>УЛАЗАК ХЕМИЈСКИ ОПТЕРЕЋЕНЕ ВОДЕ</a:t>
            </a:r>
          </a:p>
          <a:p>
            <a:pPr marL="0" lvl="0" indent="0">
              <a:buNone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ru-RU" alt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42564A-DED0-1F0E-8F8E-13207F40E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2769" y="156048"/>
            <a:ext cx="1524132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6C6CB3-1E38-4F92-0BEF-916C65755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52" y="2414799"/>
            <a:ext cx="5022574" cy="3482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080546-A8D1-9A1E-0968-973D59CE6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408173"/>
            <a:ext cx="5022574" cy="358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40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E9522-A23B-0AA3-C4CC-F39AEA409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49D61-18DE-E409-F5A1-64C0D3DE5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" y="187326"/>
            <a:ext cx="10515600" cy="625474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r-Cyrl-RS" sz="3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Постројење за пречишћавање отпадних вода</a:t>
            </a:r>
            <a:br>
              <a:rPr lang="sr-Latn-RS" sz="3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endParaRPr lang="en-US" sz="3200" b="1" dirty="0">
              <a:latin typeface="+mn-lt"/>
            </a:endParaRP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2EABFB3E-989B-D70F-0E87-EF5A830AB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300" y="1075730"/>
            <a:ext cx="10502900" cy="5594943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sz="2800" b="1" dirty="0">
                <a:solidFill>
                  <a:srgbClr val="FF0000"/>
                </a:solidFill>
              </a:rPr>
              <a:t>-УЛАЗАК ДЕТЕРЏЕНТА НА ПОСТРОЈЕЊЕ</a:t>
            </a:r>
          </a:p>
          <a:p>
            <a:pPr marL="0" lvl="0" indent="0">
              <a:buNone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ru-RU" altLang="en-U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E906A3-0A24-496D-0DE5-0A06BC895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2769" y="156048"/>
            <a:ext cx="1524132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B45D7E-EE41-7BB7-9422-C1F935D40F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61" y="2540000"/>
            <a:ext cx="4209140" cy="36234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0B2F96-D482-5DB9-059A-81CEFF901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" y="2540000"/>
            <a:ext cx="5363488" cy="381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25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23F9F-8A0B-50DA-1B06-093C5C0BE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52507-2452-0588-14D5-CBE0FFB24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 rtlCol="0">
            <a:normAutofit/>
          </a:bodyPr>
          <a:lstStyle/>
          <a:p>
            <a:pPr algn="ctr"/>
            <a:r>
              <a:rPr lang="sr-Cyrl-R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Лабораторијски мониторинг и контрола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E5272-F46C-FBEE-ACF0-187CBC3BB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774" y="1206500"/>
            <a:ext cx="7201017" cy="5060615"/>
          </a:xfrm>
        </p:spPr>
        <p:txBody>
          <a:bodyPr rtlCol="0">
            <a:normAutofit fontScale="70000" lnSpcReduction="20000"/>
          </a:bodyPr>
          <a:lstStyle/>
          <a:p>
            <a:pPr marL="0" indent="0">
              <a:buNone/>
            </a:pPr>
            <a:r>
              <a:rPr lang="sr-Latn-RS" dirty="0"/>
              <a:t>🧪 </a:t>
            </a:r>
            <a:r>
              <a:rPr lang="sr-Cyrl-R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ЈКП Водовод Лесковац </a:t>
            </a:r>
            <a:r>
              <a:rPr lang="sr-Cyrl-R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више од 10 година прати рад</a:t>
            </a:r>
          </a:p>
          <a:p>
            <a:pPr marL="0" indent="0">
              <a:buNone/>
            </a:pPr>
            <a:r>
              <a:rPr lang="sr-Cyrl-R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&gt;40 привредних субјеката.</a:t>
            </a:r>
          </a:p>
          <a:p>
            <a:pPr marL="0" indent="0">
              <a:buNone/>
            </a:pPr>
            <a:r>
              <a:rPr lang="sr-Cyrl-R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⚠️ </a:t>
            </a:r>
            <a:r>
              <a:rPr lang="sr-Cyrl-R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Главни проблем</a:t>
            </a:r>
            <a:r>
              <a:rPr lang="sr-Cyrl-R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sr-Cyrl-R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узорковања овлашћених лабораторија су најчешће најављена, </a:t>
            </a:r>
          </a:p>
          <a:p>
            <a:r>
              <a:rPr lang="sr-Cyrl-R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могуће је привремено прилагођавање рада постројења, </a:t>
            </a:r>
          </a:p>
          <a:p>
            <a:r>
              <a:rPr lang="sr-Cyrl-R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добијени резултати нису увек репрезентативни. </a:t>
            </a:r>
          </a:p>
          <a:p>
            <a:pPr marL="0" indent="0">
              <a:buNone/>
            </a:pPr>
            <a:r>
              <a:rPr lang="sr-Latn-R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🚨 </a:t>
            </a:r>
            <a:r>
              <a:rPr lang="sr-Cyrl-R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Уочене праксе:</a:t>
            </a:r>
          </a:p>
          <a:p>
            <a:r>
              <a:rPr lang="sr-Cyrl-R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разблаживање отпадних вода, </a:t>
            </a:r>
          </a:p>
          <a:p>
            <a:r>
              <a:rPr lang="sr-Cyrl-R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чишћење сепаратора пре контроле, </a:t>
            </a:r>
          </a:p>
          <a:p>
            <a:r>
              <a:rPr lang="sr-Cyrl-R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привремена измена технолошког режима. </a:t>
            </a:r>
          </a:p>
          <a:p>
            <a:pPr marL="0" indent="0">
              <a:buNone/>
            </a:pPr>
            <a:r>
              <a:rPr lang="sr-Cyrl-R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⚖️ </a:t>
            </a:r>
            <a:r>
              <a:rPr lang="sr-Cyrl-R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Решење:</a:t>
            </a:r>
          </a:p>
          <a:p>
            <a:r>
              <a:rPr lang="sr-Cyrl-R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ангажовање овлашћене лабораторије, </a:t>
            </a:r>
          </a:p>
          <a:p>
            <a:r>
              <a:rPr lang="sr-Cyrl-R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излазак на терен у року од 30 минута, </a:t>
            </a:r>
          </a:p>
          <a:p>
            <a:r>
              <a:rPr lang="sr-Cyrl-R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„брзо реаговање“ повећава веродостојност резултата.</a:t>
            </a:r>
          </a:p>
          <a:p>
            <a:pPr marL="0" indent="0" algn="just" fontAlgn="auto">
              <a:spcAft>
                <a:spcPts val="0"/>
              </a:spcAft>
              <a:buNone/>
              <a:defRPr/>
            </a:pP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4CC25A-0482-560A-3FE1-0AC1D440F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2769" y="156048"/>
            <a:ext cx="1524132" cy="1457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FEDD03-F18D-8912-0F6D-EF89845A2E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51" y="1613118"/>
            <a:ext cx="3840379" cy="45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51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D381A-1FFD-1B29-FDBA-877CE2FDF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B4A05-1774-F645-D395-F428FEAA3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 rtlCol="0">
            <a:normAutofit/>
          </a:bodyPr>
          <a:lstStyle/>
          <a:p>
            <a:pPr algn="ctr"/>
            <a:r>
              <a:rPr lang="ru-RU" sz="2800" dirty="0"/>
              <a:t>📉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Тренд смањења прекида рада</a:t>
            </a:r>
            <a:endParaRPr lang="sr-Cyrl-R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0CAED1-33EA-0757-EDC7-C51F950AB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2769" y="156048"/>
            <a:ext cx="1524132" cy="1457070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808F4E8-3B8A-8BE5-D429-AAF4400A87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314" y="1613118"/>
            <a:ext cx="7182677" cy="446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23163A4-285E-FD1D-D043-5EB278DC9D47}"/>
              </a:ext>
            </a:extLst>
          </p:cNvPr>
          <p:cNvSpPr txBox="1"/>
          <p:nvPr/>
        </p:nvSpPr>
        <p:spPr>
          <a:xfrm>
            <a:off x="7566991" y="2716696"/>
            <a:ext cx="40816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2023: 364 прекида (~11 дана)</a:t>
            </a:r>
          </a:p>
          <a:p>
            <a:endParaRPr lang="sr-Cyrl-R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2024: 93 прекида (10 дана)</a:t>
            </a:r>
          </a:p>
          <a:p>
            <a:endParaRPr lang="sr-Cyrl-R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2025: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прекида (4 дана и 11 h</a:t>
            </a:r>
            <a:r>
              <a:rPr lang="ru-RU" dirty="0"/>
              <a:t>)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918994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FBC2E-9E18-D0BC-D8C8-FFC5BF360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95734-12E7-08B3-AC7B-948F543BB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 rtlCol="0">
            <a:normAutofit/>
          </a:bodyPr>
          <a:lstStyle/>
          <a:p>
            <a:pPr algn="ctr"/>
            <a:r>
              <a:rPr lang="sr-Cyrl-R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Казнена политика и надзор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8D9C3-D299-1AAF-AE7B-21A2797FD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774" y="1206500"/>
            <a:ext cx="10287512" cy="5060615"/>
          </a:xfrm>
        </p:spPr>
        <p:txBody>
          <a:bodyPr rtlCol="0">
            <a:normAutofit fontScale="70000" lnSpcReduction="20000"/>
          </a:bodyPr>
          <a:lstStyle/>
          <a:p>
            <a:pPr marL="0" indent="0">
              <a:buNone/>
            </a:pPr>
            <a:r>
              <a:rPr lang="sr-Cyrl-R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⚖️ </a:t>
            </a:r>
            <a:r>
              <a:rPr lang="sr-Cyrl-R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Број пријава против загађивача</a:t>
            </a:r>
            <a:endParaRPr lang="sr-Cyrl-R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2022: 2 пријаве </a:t>
            </a:r>
          </a:p>
          <a:p>
            <a:r>
              <a:rPr lang="sr-Cyrl-R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2024: 42 пријаве </a:t>
            </a:r>
          </a:p>
          <a:p>
            <a:r>
              <a:rPr lang="sr-Cyrl-R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2025: 4 пријаве </a:t>
            </a:r>
          </a:p>
          <a:p>
            <a:pPr marL="0" indent="0">
              <a:buNone/>
            </a:pPr>
            <a:r>
              <a:rPr lang="sr-Latn-R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🌙 </a:t>
            </a:r>
            <a:r>
              <a:rPr lang="sr-Cyrl-R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Промена тактике загађивача</a:t>
            </a:r>
            <a:endParaRPr lang="sr-Cyrl-R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испуштања ноћу, </a:t>
            </a:r>
          </a:p>
          <a:p>
            <a:r>
              <a:rPr lang="sr-Cyrl-R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током викенда и празника, </a:t>
            </a:r>
          </a:p>
          <a:p>
            <a:r>
              <a:rPr lang="sr-Cyrl-R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избегавање редовног надзора. </a:t>
            </a:r>
          </a:p>
          <a:p>
            <a:pPr marL="0" indent="0">
              <a:buNone/>
            </a:pPr>
            <a:r>
              <a:rPr lang="sr-Latn-R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🚫 </a:t>
            </a:r>
            <a:r>
              <a:rPr lang="sr-Cyrl-R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Нове мере (2025)</a:t>
            </a:r>
            <a:endParaRPr lang="sr-Cyrl-R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строжа контрола, </a:t>
            </a:r>
          </a:p>
          <a:p>
            <a:r>
              <a:rPr lang="sr-Cyrl-R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могућност искључења са канализационе мреже, </a:t>
            </a:r>
          </a:p>
          <a:p>
            <a:r>
              <a:rPr lang="sr-Cyrl-R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заштита ППОВ и животне средине. </a:t>
            </a:r>
          </a:p>
          <a:p>
            <a:pPr marL="0" indent="0">
              <a:buNone/>
            </a:pPr>
            <a:r>
              <a:rPr lang="sr-Latn-R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🏛️ </a:t>
            </a:r>
            <a:r>
              <a:rPr lang="sr-Cyrl-R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Значајан институционални помак</a:t>
            </a:r>
            <a:endParaRPr lang="sr-Cyrl-R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прва пресуда Прекршајног суда у Лесковцу против привредног субјекта због испуштања непречишћених отпадних вода.</a:t>
            </a:r>
          </a:p>
          <a:p>
            <a:pPr marL="0" indent="0" algn="just" fontAlgn="auto">
              <a:spcAft>
                <a:spcPts val="0"/>
              </a:spcAft>
              <a:buNone/>
              <a:defRPr/>
            </a:pP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81B57F-834A-2E45-558D-D6BFC7D2E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2769" y="156048"/>
            <a:ext cx="1524132" cy="14570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CD58A6-F762-A45D-6AF9-78B85D11B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5521" y="1613118"/>
            <a:ext cx="2895892" cy="385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09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57CAE-AA73-B211-9CCC-6A1866753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0B819-9AE6-852D-0AEA-C6BEB4720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805"/>
          </a:xfrm>
        </p:spPr>
        <p:txBody>
          <a:bodyPr rtlCol="0">
            <a:normAutofit fontScale="90000"/>
          </a:bodyPr>
          <a:lstStyle/>
          <a:p>
            <a:r>
              <a:rPr lang="ru-RU" sz="2800" dirty="0"/>
              <a:t>✅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Ефикасна заштита ППОВ захтева:</a:t>
            </a:r>
            <a:b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r-Cyrl-R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4AEFA-7EBA-5CF0-939D-8DF27C34F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095" y="887896"/>
            <a:ext cx="10190921" cy="5071412"/>
          </a:xfrm>
        </p:spPr>
        <p:txBody>
          <a:bodyPr rtlCol="0">
            <a:normAutofit fontScale="70000" lnSpcReduction="20000"/>
          </a:bodyPr>
          <a:lstStyle/>
          <a:p>
            <a:pPr marL="0" indent="0">
              <a:buNone/>
            </a:pPr>
            <a:endParaRPr lang="ru-RU" b="1" dirty="0"/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техничке капацитете, 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јасне локалне правне механизме, 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строг и континуиран оперативни надзор, </a:t>
            </a:r>
          </a:p>
          <a:p>
            <a:r>
              <a:rPr lang="sr-Cyrl-R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оследну и ефикасну казнену политику. 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🧪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Кључни инструменти: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ненајављени надзор, 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интерни регистар загађивача, 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лабораторијски мониторинг, 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брза реакција система. 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🌍 Искуство ППОВ Лесковац показује да интеграција техничких, правних и институционалних механизама представља основу за дугорочну заштиту животне средине и стабилан рад постројења.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44E575-9579-A088-F72C-7632F47D3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2769" y="156048"/>
            <a:ext cx="1524132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4341E1-88C7-92B1-0EB6-305A10A1B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22195"/>
            <a:ext cx="5005250" cy="305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36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A3C0708C-17A0-ED5C-8BFC-D8B96EB527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9426" y="333375"/>
            <a:ext cx="11449050" cy="1500188"/>
          </a:xfrm>
        </p:spPr>
        <p:txBody>
          <a:bodyPr/>
          <a:lstStyle/>
          <a:p>
            <a:pPr algn="ctr"/>
            <a:r>
              <a:rPr lang="sr-Cyrl-RS" altLang="sr-Latn-RS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</a:t>
            </a:r>
            <a:r>
              <a:rPr lang="sr-Cyrl-RS" altLang="sr-Latn-RS" sz="80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ГРАД ЛЕСКОВАЦ</a:t>
            </a:r>
            <a:endParaRPr lang="sr-Latn-RS" altLang="sr-Latn-RS" sz="80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891" name="Text Placeholder 2">
            <a:extLst>
              <a:ext uri="{FF2B5EF4-FFF2-40B4-BE49-F238E27FC236}">
                <a16:creationId xmlns:a16="http://schemas.microsoft.com/office/drawing/2014/main" id="{9F6C7D42-C301-4F9E-F7E2-E70F2CFADC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9427" y="2276476"/>
            <a:ext cx="10866437" cy="3813175"/>
          </a:xfrm>
        </p:spPr>
        <p:txBody>
          <a:bodyPr/>
          <a:lstStyle/>
          <a:p>
            <a:endParaRPr lang="sr-Cyrl-RS" altLang="en-US" sz="3600" b="1" dirty="0">
              <a:solidFill>
                <a:srgbClr val="00577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r-Cyrl-RS" altLang="en-US" sz="3600" b="1" dirty="0">
              <a:solidFill>
                <a:srgbClr val="00577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r-Cyrl-RS" altLang="en-US" sz="3600" b="1" dirty="0">
              <a:solidFill>
                <a:srgbClr val="00577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sr-Cyrl-RS" altLang="en-US" sz="3600" b="1" dirty="0">
              <a:solidFill>
                <a:srgbClr val="00577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r-Latn-RS" altLang="sr-Latn-RS" dirty="0"/>
          </a:p>
        </p:txBody>
      </p:sp>
      <p:sp>
        <p:nvSpPr>
          <p:cNvPr id="37892" name="Footer Placeholder 3">
            <a:extLst>
              <a:ext uri="{FF2B5EF4-FFF2-40B4-BE49-F238E27FC236}">
                <a16:creationId xmlns:a16="http://schemas.microsoft.com/office/drawing/2014/main" id="{15E030F6-C481-ABF0-69F7-059F9BF71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Franklin Gothic Medium" panose="020B06030201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Franklin Gothic Medium" panose="020B06030201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Franklin Gothic Medium" panose="020B06030201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Franklin Gothic Medium" panose="020B06030201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Franklin Gothic Medium" panose="020B06030201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Franklin Gothic Medium" panose="020B06030201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Franklin Gothic Medium" panose="020B06030201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Franklin Gothic Medium" panose="020B06030201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Franklin Gothic Medium" panose="020B06030201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altLang="en-US">
                <a:solidFill>
                  <a:srgbClr val="595959"/>
                </a:solidFill>
                <a:latin typeface="Times New Roman" panose="02020603050405020304" pitchFamily="18" charset="0"/>
                <a:cs typeface="Arial Unicode MS" charset="0"/>
              </a:rPr>
              <a:t>Add a footer</a:t>
            </a:r>
          </a:p>
        </p:txBody>
      </p:sp>
      <p:pic>
        <p:nvPicPr>
          <p:cNvPr id="37893" name="Picture 2" descr="D:\PREZENTACIJA - NALAS\Veliki_grb_Leskovca.png">
            <a:extLst>
              <a:ext uri="{FF2B5EF4-FFF2-40B4-BE49-F238E27FC236}">
                <a16:creationId xmlns:a16="http://schemas.microsoft.com/office/drawing/2014/main" id="{03167E6B-6FB9-6191-A68B-3E2497808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7" y="333375"/>
            <a:ext cx="1925637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2">
            <a:extLst>
              <a:ext uri="{FF2B5EF4-FFF2-40B4-BE49-F238E27FC236}">
                <a16:creationId xmlns:a16="http://schemas.microsoft.com/office/drawing/2014/main" id="{7E2C8225-6AD3-7656-EAAB-1280FC5BF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2290763"/>
            <a:ext cx="10058400" cy="237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B15615-53E8-4D26-1E93-0AAE3667A233}"/>
              </a:ext>
            </a:extLst>
          </p:cNvPr>
          <p:cNvSpPr txBox="1"/>
          <p:nvPr/>
        </p:nvSpPr>
        <p:spPr>
          <a:xfrm>
            <a:off x="4202942" y="4678362"/>
            <a:ext cx="7142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Хвала на пажњи</a:t>
            </a:r>
            <a:endParaRPr lang="sr-Latn-R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132C1-3C16-992B-B45C-1F2BCBE89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5CC12-F98C-D0C8-A254-5B4DEA0CE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/>
            <a:br>
              <a:rPr lang="ru-RU" sz="4000" b="1" dirty="0">
                <a:solidFill>
                  <a:srgbClr val="0070C0"/>
                </a:solidFill>
                <a:latin typeface="+mn-lt"/>
              </a:rPr>
            </a:br>
            <a:br>
              <a:rPr lang="ru-RU" sz="3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endParaRPr lang="en-US" sz="40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270A089-7983-8579-3804-D4437930DF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80755" y="23191"/>
            <a:ext cx="126727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915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04F1F-A7E4-4219-EDDB-5DE056349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B0D74-0C80-9EE9-1844-E8A466D56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3275"/>
          </a:xfrm>
        </p:spPr>
        <p:txBody>
          <a:bodyPr/>
          <a:lstStyle/>
          <a:p>
            <a:pPr algn="ctr"/>
            <a:r>
              <a:rPr lang="sr-Cyrl-RS" sz="3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Постројење за пречишћавање отпадних вода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ACD28-620D-81F1-16C0-10F65C8B4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348" y="1053548"/>
            <a:ext cx="10492409" cy="512341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Град Лесковац је препознао потребу за заштитом реке од загађења и започео реализацију пројекта «Управљања отпадним водама»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9189EA-0075-307A-F728-50BF7571A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87" y="2118278"/>
            <a:ext cx="5433391" cy="3686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36E827-99D7-6FCC-87C7-EFBEE45A5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613" y="115889"/>
            <a:ext cx="152400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DA5868-E181-ECEA-342D-C349C58E0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217" y="2118279"/>
            <a:ext cx="5870713" cy="368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76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080500" cy="1325563"/>
          </a:xfrm>
        </p:spPr>
        <p:txBody>
          <a:bodyPr/>
          <a:lstStyle/>
          <a:p>
            <a:pPr algn="ctr"/>
            <a:br>
              <a:rPr lang="sr-Cyrl-RS" sz="4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br>
              <a:rPr lang="sr-Cyrl-RS" sz="4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br>
              <a:rPr lang="sr-Cyrl-RS" sz="4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ru-RU" sz="3600" b="1" dirty="0">
                <a:solidFill>
                  <a:srgbClr val="0070C0"/>
                </a:solidFill>
              </a:rPr>
              <a:t>Пројекат  „Управљање отпадним водама града Лесковца“ састоји се од три компоненте:</a:t>
            </a:r>
            <a:br>
              <a:rPr lang="ru-RU" sz="3600" b="1" dirty="0">
                <a:solidFill>
                  <a:srgbClr val="0070C0"/>
                </a:solidFill>
              </a:rPr>
            </a:br>
            <a:br>
              <a:rPr lang="sr-Latn-R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sr-Latn-RS" dirty="0">
                <a:solidFill>
                  <a:srgbClr val="002060"/>
                </a:solidFill>
              </a:rPr>
              <a:t>      </a:t>
            </a:r>
            <a:r>
              <a:rPr lang="ru-RU" b="1" dirty="0">
                <a:solidFill>
                  <a:srgbClr val="002060"/>
                </a:solidFill>
              </a:rPr>
              <a:t>1.Изградња градског канализационог колектора</a:t>
            </a:r>
          </a:p>
          <a:p>
            <a:pPr marL="0" lv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2.Изградња постројења за пречишћавање отпадних вода (</a:t>
            </a:r>
            <a:r>
              <a:rPr lang="sr-Cyrl-RS" b="1" dirty="0">
                <a:solidFill>
                  <a:srgbClr val="002060"/>
                </a:solidFill>
              </a:rPr>
              <a:t>ППОВ</a:t>
            </a:r>
            <a:r>
              <a:rPr lang="sr-Latn-RS" b="1" dirty="0">
                <a:solidFill>
                  <a:srgbClr val="002060"/>
                </a:solidFill>
              </a:rPr>
              <a:t>):</a:t>
            </a:r>
          </a:p>
          <a:p>
            <a:pPr marL="0" lvl="0" indent="0">
              <a:buNone/>
            </a:pPr>
            <a:r>
              <a:rPr lang="sr-Latn-RS" b="1" dirty="0">
                <a:solidFill>
                  <a:srgbClr val="002060"/>
                </a:solidFill>
              </a:rPr>
              <a:t>        - </a:t>
            </a:r>
            <a:r>
              <a:rPr lang="ru-RU" b="1" dirty="0">
                <a:solidFill>
                  <a:srgbClr val="002060"/>
                </a:solidFill>
              </a:rPr>
              <a:t>објекти линије воде са делимичним третманом</a:t>
            </a:r>
          </a:p>
          <a:p>
            <a:pPr marL="0" lv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           муља (</a:t>
            </a:r>
            <a:r>
              <a:rPr lang="sr-Latn-RS" b="1" dirty="0">
                <a:solidFill>
                  <a:srgbClr val="002060"/>
                </a:solidFill>
              </a:rPr>
              <a:t>I</a:t>
            </a:r>
            <a:r>
              <a:rPr lang="ru-RU" b="1" dirty="0">
                <a:solidFill>
                  <a:srgbClr val="002060"/>
                </a:solidFill>
              </a:rPr>
              <a:t> фаза </a:t>
            </a:r>
            <a:r>
              <a:rPr lang="sr-Latn-RS" b="1" dirty="0">
                <a:solidFill>
                  <a:srgbClr val="002060"/>
                </a:solidFill>
              </a:rPr>
              <a:t>PPOV) </a:t>
            </a:r>
            <a:r>
              <a:rPr lang="ru-RU" b="1" dirty="0">
                <a:solidFill>
                  <a:srgbClr val="002060"/>
                </a:solidFill>
              </a:rPr>
              <a:t>за 86 000ЕС</a:t>
            </a:r>
          </a:p>
          <a:p>
            <a:pPr marL="0" lv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        - објекти линије муља са анаеробном дигестијом</a:t>
            </a:r>
          </a:p>
          <a:p>
            <a:pPr marL="0" lv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           (</a:t>
            </a:r>
            <a:r>
              <a:rPr lang="sr-Latn-RS" b="1" dirty="0">
                <a:solidFill>
                  <a:srgbClr val="002060"/>
                </a:solidFill>
              </a:rPr>
              <a:t>II</a:t>
            </a:r>
            <a:r>
              <a:rPr lang="ru-RU" b="1" dirty="0">
                <a:solidFill>
                  <a:srgbClr val="002060"/>
                </a:solidFill>
              </a:rPr>
              <a:t> фаза </a:t>
            </a:r>
            <a:r>
              <a:rPr lang="sr-Latn-RS" b="1" dirty="0">
                <a:solidFill>
                  <a:srgbClr val="002060"/>
                </a:solidFill>
              </a:rPr>
              <a:t>PPOV) </a:t>
            </a:r>
            <a:r>
              <a:rPr lang="ru-RU" b="1" dirty="0">
                <a:solidFill>
                  <a:srgbClr val="002060"/>
                </a:solidFill>
              </a:rPr>
              <a:t>за 86 000ЕС</a:t>
            </a:r>
          </a:p>
          <a:p>
            <a:pPr marL="0" lv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3.Проширење канализационе мреже – за још 20.000 ЕС -ОРИО пројекат</a:t>
            </a:r>
          </a:p>
          <a:p>
            <a:pPr marL="0" indent="0">
              <a:buNone/>
            </a:pPr>
            <a:endParaRPr lang="en-US" sz="3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57A723-A8CF-FBF5-D34B-A755784ED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613" y="115889"/>
            <a:ext cx="152400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925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3345"/>
          </a:xfrm>
        </p:spPr>
        <p:txBody>
          <a:bodyPr/>
          <a:lstStyle/>
          <a:p>
            <a:pPr marL="0" lvl="0" indent="0" algn="ctr"/>
            <a:r>
              <a:rPr lang="sr-Cyrl-RS" sz="4000" b="1" dirty="0">
                <a:solidFill>
                  <a:srgbClr val="0070C0"/>
                </a:solidFill>
                <a:latin typeface="+mn-lt"/>
              </a:rPr>
              <a:t>ФИНАНСИРАЊЕ ПРОЈЕКТА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060174"/>
            <a:ext cx="10515600" cy="4773889"/>
          </a:xfrm>
        </p:spPr>
        <p:txBody>
          <a:bodyPr/>
          <a:lstStyle/>
          <a:p>
            <a:pPr marL="0" indent="0" algn="just">
              <a:buNone/>
            </a:pPr>
            <a:endParaRPr lang="sr-Latn-RS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💰 </a:t>
            </a:r>
            <a:r>
              <a:rPr lang="ru-RU" sz="2400" b="1" dirty="0"/>
              <a:t>Финансирање Пројекта</a:t>
            </a:r>
          </a:p>
          <a:p>
            <a:r>
              <a:rPr lang="ru-RU" sz="2400" b="1" dirty="0"/>
              <a:t>Извори финансирања:</a:t>
            </a:r>
            <a:endParaRPr lang="ru-RU" sz="2400" dirty="0"/>
          </a:p>
          <a:p>
            <a:pPr lvl="1"/>
            <a:r>
              <a:rPr lang="ru-RU" dirty="0"/>
              <a:t>Европска унија</a:t>
            </a:r>
          </a:p>
          <a:p>
            <a:pPr lvl="1"/>
            <a:r>
              <a:rPr lang="ru-RU" dirty="0"/>
              <a:t>Краљевина Холандија</a:t>
            </a:r>
          </a:p>
          <a:p>
            <a:pPr lvl="1"/>
            <a:r>
              <a:rPr lang="ru-RU" dirty="0"/>
              <a:t>Влада Републике Србије, Министарство заштите животне средине</a:t>
            </a:r>
          </a:p>
          <a:p>
            <a:r>
              <a:rPr lang="ru-RU" sz="2400" b="1" dirty="0"/>
              <a:t>Вредност инвестиције:</a:t>
            </a:r>
            <a:r>
              <a:rPr lang="ru-RU" sz="2400" dirty="0"/>
              <a:t> 40 милиона евра</a:t>
            </a:r>
          </a:p>
          <a:p>
            <a:r>
              <a:rPr lang="ru-RU" sz="2400" b="1" dirty="0"/>
              <a:t>Кључни догађаји:</a:t>
            </a:r>
            <a:endParaRPr lang="ru-RU" sz="2400" dirty="0"/>
          </a:p>
          <a:p>
            <a:pPr lvl="1"/>
            <a:r>
              <a:rPr lang="ru-RU" b="1" dirty="0"/>
              <a:t>2021.</a:t>
            </a:r>
            <a:r>
              <a:rPr lang="ru-RU" dirty="0"/>
              <a:t> – Колектор стављен у функцију</a:t>
            </a:r>
          </a:p>
          <a:p>
            <a:pPr lvl="1"/>
            <a:r>
              <a:rPr lang="ru-RU" b="1" dirty="0"/>
              <a:t>Децембар 2021.</a:t>
            </a:r>
            <a:r>
              <a:rPr lang="ru-RU" dirty="0"/>
              <a:t> – Линија воде почела са радом</a:t>
            </a:r>
          </a:p>
          <a:p>
            <a:pPr lvl="1"/>
            <a:r>
              <a:rPr lang="ru-RU" b="1" dirty="0"/>
              <a:t>Јул 2022.</a:t>
            </a:r>
            <a:r>
              <a:rPr lang="ru-RU" dirty="0"/>
              <a:t> – Линија муља почела са радом</a:t>
            </a:r>
          </a:p>
          <a:p>
            <a:pPr lvl="1"/>
            <a:r>
              <a:rPr lang="ru-RU" b="1" dirty="0"/>
              <a:t>Април 2024.</a:t>
            </a:r>
            <a:r>
              <a:rPr lang="ru-RU" dirty="0"/>
              <a:t> – Почетак реализације «ОРИО» пројекта</a:t>
            </a: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4F9D42-B3B8-85FE-F087-DA7860BAA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613" y="115889"/>
            <a:ext cx="152400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045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425070" cy="1325563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I фаза – објекти линије воде </a:t>
            </a:r>
            <a:br>
              <a:rPr lang="ru-RU" sz="4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br>
              <a:rPr lang="sr-Latn-RS" sz="4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endParaRPr lang="en-US" sz="4000" dirty="0">
              <a:latin typeface="+mn-lt"/>
            </a:endParaRPr>
          </a:p>
        </p:txBody>
      </p:sp>
      <p:pic>
        <p:nvPicPr>
          <p:cNvPr id="4" name="Content Placeholder 3" descr="POSTROJENJE SAD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443" y="980661"/>
            <a:ext cx="9624326" cy="4624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572C9E-9CF1-A2D4-5176-EAC6AF55D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2769" y="156048"/>
            <a:ext cx="152413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84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227965"/>
            <a:ext cx="10515600" cy="1325563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+mn-lt"/>
              </a:rPr>
              <a:t>II фаза – објекти линије муља</a:t>
            </a:r>
            <a:endParaRPr lang="en-US" sz="3600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620AD1-2A40-891C-7822-9E038020E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2769" y="156048"/>
            <a:ext cx="1524132" cy="145707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3058F5D-6587-51A6-42A2-067DC9AC7B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97496" y="1417983"/>
            <a:ext cx="8468139" cy="473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6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0"/>
            <a:ext cx="9569329" cy="1325563"/>
          </a:xfrm>
        </p:spPr>
        <p:txBody>
          <a:bodyPr/>
          <a:lstStyle/>
          <a:p>
            <a:pPr algn="ctr"/>
            <a:r>
              <a:rPr lang="sr-Cyrl-RS" sz="36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Постројење за пречишћавање отпадних вода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160" y="1475105"/>
            <a:ext cx="10550718" cy="5382895"/>
          </a:xfrm>
        </p:spPr>
        <p:txBody>
          <a:bodyPr/>
          <a:lstStyle/>
          <a:p>
            <a:pPr marL="0" indent="0" algn="just">
              <a:buNone/>
            </a:pP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🏗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Намена ППОВ: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Пречишћавање отпадних вода из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града Лесковца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околних насеља која гравитирају граду</a:t>
            </a:r>
          </a:p>
          <a:p>
            <a:pPr algn="just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Производња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биогаса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из муља за потребе производње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електричне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топлотне енергије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💧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Порекло отпадних вода: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Комуналне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атмосферске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индустријске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воде са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предтретманом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sr-Latn-RS" sz="3400" dirty="0">
              <a:solidFill>
                <a:schemeClr val="accent5">
                  <a:lumMod val="75000"/>
                </a:schemeClr>
              </a:solidFill>
            </a:endParaRPr>
          </a:p>
          <a:p>
            <a:pPr algn="just"/>
            <a:endParaRPr lang="sr-Latn-RS" sz="3400" dirty="0">
              <a:solidFill>
                <a:schemeClr val="accent5">
                  <a:lumMod val="75000"/>
                </a:schemeClr>
              </a:solidFill>
            </a:endParaRPr>
          </a:p>
          <a:p>
            <a:pPr algn="just"/>
            <a:endParaRPr lang="sr-Latn-RS" sz="3400" dirty="0">
              <a:solidFill>
                <a:schemeClr val="accent5">
                  <a:lumMod val="75000"/>
                </a:schemeClr>
              </a:solidFill>
            </a:endParaRPr>
          </a:p>
          <a:p>
            <a:pPr algn="just"/>
            <a:endParaRPr lang="sr-Latn-RS" sz="3400" b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sz="3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AD61B8-E9E4-A889-6838-56F68D8CC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2769" y="156048"/>
            <a:ext cx="152413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12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AF219-F443-EB69-4ED4-177E6AB5E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852A9-60B1-10A4-2CE0-CCA63ADE6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3345"/>
          </a:xfrm>
        </p:spPr>
        <p:txBody>
          <a:bodyPr/>
          <a:lstStyle/>
          <a:p>
            <a:r>
              <a:rPr lang="ru-RU" sz="2800" dirty="0">
                <a:solidFill>
                  <a:srgbClr val="002060"/>
                </a:solidFill>
              </a:rPr>
              <a:t>⚖️</a:t>
            </a:r>
            <a:r>
              <a:rPr lang="sr-Latn-RS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sr-Latn-R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Законодавни оквир и европски трендови</a:t>
            </a:r>
            <a:endParaRPr lang="sr-Latn-R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D3751-B4C2-D594-4F5E-0AEAA8D07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099" y="1683026"/>
            <a:ext cx="5478117" cy="4598504"/>
          </a:xfrm>
        </p:spPr>
        <p:txBody>
          <a:bodyPr/>
          <a:lstStyle/>
          <a:p>
            <a:pPr marL="0" indent="0">
              <a:buNone/>
            </a:pPr>
            <a:r>
              <a:rPr lang="sr-Latn-R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Европска унија</a:t>
            </a:r>
            <a:endParaRPr lang="sr-Latn-R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r-Latn-R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Директива Савета 91/271/ЕЕЗ и Директива (ЕУ) 2024/3019</a:t>
            </a:r>
          </a:p>
          <a:p>
            <a:pPr marL="0" indent="0">
              <a:buNone/>
            </a:pPr>
            <a:r>
              <a:rPr lang="sr-Latn-R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Европски фокус више није само уклањање органског оптерећења, већ:</a:t>
            </a:r>
          </a:p>
          <a:p>
            <a:pPr lvl="0"/>
            <a:r>
              <a:rPr lang="sr-Latn-R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Заштиту биолошког процеса</a:t>
            </a:r>
            <a:r>
              <a:rPr lang="sr-Latn-R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(примарни услов за стабилан рад)</a:t>
            </a:r>
          </a:p>
          <a:p>
            <a:pPr lvl="0"/>
            <a:r>
              <a:rPr lang="sr-Latn-R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Енергетску неутралност</a:t>
            </a:r>
            <a:r>
              <a:rPr lang="sr-Latn-R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(максимално искоришћење биогаса)</a:t>
            </a:r>
          </a:p>
          <a:p>
            <a:pPr lvl="0"/>
            <a:r>
              <a:rPr lang="sr-Latn-R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Уклањање микрополутаната</a:t>
            </a:r>
            <a:r>
              <a:rPr lang="sr-Latn-R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(тзв. "вечне хемикалије" – PFAS, остаци лекова)</a:t>
            </a:r>
          </a:p>
          <a:p>
            <a:pPr lvl="0"/>
            <a:r>
              <a:rPr lang="sr-Latn-R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Строгу контролу</a:t>
            </a:r>
            <a:r>
              <a:rPr lang="sr-Latn-R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индустријског загађења на самом извору</a:t>
            </a:r>
          </a:p>
          <a:p>
            <a:pPr marL="0" indent="0" algn="just"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DC0CB7-1104-9595-4064-56D628E52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123134"/>
            <a:ext cx="152400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1151E5-3A09-4357-B589-6FC1CFAC6273}"/>
              </a:ext>
            </a:extLst>
          </p:cNvPr>
          <p:cNvSpPr txBox="1"/>
          <p:nvPr/>
        </p:nvSpPr>
        <p:spPr>
          <a:xfrm>
            <a:off x="5897216" y="1683026"/>
            <a:ext cx="559241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Република Србија </a:t>
            </a:r>
          </a:p>
          <a:p>
            <a:endParaRPr lang="sr-Latn-R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Latn-R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Контрола отпадних вода и заштита ППОВ-а спроводи се и правно артикулише кроз три нивоа:</a:t>
            </a:r>
          </a:p>
          <a:p>
            <a:pPr lvl="0"/>
            <a:r>
              <a:rPr lang="sr-Latn-R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 о водама</a:t>
            </a:r>
            <a:r>
              <a:rPr lang="sr-Latn-R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endParaRPr lang="sr-Latn-R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r-Latn-R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Уредбе и правилници</a:t>
            </a:r>
            <a:r>
              <a:rPr lang="sr-Latn-R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 квалитету отпадних вода и емисији загађујућих материја</a:t>
            </a:r>
          </a:p>
          <a:p>
            <a:pPr lvl="0"/>
            <a:endParaRPr lang="sr-Latn-R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Latn-R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Локални прописи и одлуке</a:t>
            </a:r>
            <a:r>
              <a:rPr lang="sr-Latn-R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 одвођењу и пречишћавању отпадних вода (контрола испуштања у јавну канализацију)</a:t>
            </a:r>
          </a:p>
        </p:txBody>
      </p:sp>
    </p:spTree>
    <p:extLst>
      <p:ext uri="{BB962C8B-B14F-4D97-AF65-F5344CB8AC3E}">
        <p14:creationId xmlns:p14="http://schemas.microsoft.com/office/powerpoint/2010/main" val="25199132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12209</TotalTime>
  <Words>845</Words>
  <Application>Microsoft Office PowerPoint</Application>
  <PresentationFormat>Widescreen</PresentationFormat>
  <Paragraphs>147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             ГРАД ЛЕСКОВАЦ</vt:lpstr>
      <vt:lpstr>  </vt:lpstr>
      <vt:lpstr>Постројење за пречишћавање отпадних вода</vt:lpstr>
      <vt:lpstr>   Пројекат  „Управљање отпадним водама града Лесковца“ састоји се од три компоненте:  </vt:lpstr>
      <vt:lpstr>ФИНАНСИРАЊЕ ПРОЈЕКТА</vt:lpstr>
      <vt:lpstr>I фаза – објекти линије воде   </vt:lpstr>
      <vt:lpstr>II фаза – објекти линије муља</vt:lpstr>
      <vt:lpstr>Постројење за пречишћавање отпадних вода</vt:lpstr>
      <vt:lpstr>⚖️ Законодавни оквир и европски трендови</vt:lpstr>
      <vt:lpstr>⚖️ Локални регулаторни оквир — Лесковац (2017–2025)</vt:lpstr>
      <vt:lpstr>Постројење за пречишћавање отпадних вода </vt:lpstr>
      <vt:lpstr>Постројење за пречишћавање отпадних вода линија воде</vt:lpstr>
      <vt:lpstr>Постројење за пречишћавање отпадних вода </vt:lpstr>
      <vt:lpstr>Лабораторијски мониторинг и контрола</vt:lpstr>
      <vt:lpstr>📉 Тренд смањења прекида рада</vt:lpstr>
      <vt:lpstr>Казнена политика и надзор</vt:lpstr>
      <vt:lpstr>✅ Ефикасна заштита ППОВ захтева: </vt:lpstr>
      <vt:lpstr>             ГРАД ЛЕСКОВАЦ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CENTRALNO POSTROJENJE ZA PREČIŠĆAVANJE OTPADNIH VODA GRADA LESKOVCA</dc:title>
  <dc:creator>Branislav Djordjevic</dc:creator>
  <cp:lastModifiedBy>ЈКП Водовод Лесковац</cp:lastModifiedBy>
  <cp:revision>386</cp:revision>
  <cp:lastPrinted>2022-05-10T09:32:52Z</cp:lastPrinted>
  <dcterms:created xsi:type="dcterms:W3CDTF">2018-09-24T21:51:53Z</dcterms:created>
  <dcterms:modified xsi:type="dcterms:W3CDTF">2026-05-27T21:38:10Z</dcterms:modified>
</cp:coreProperties>
</file>